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9601200" cx="7315200"/>
  <p:notesSz cx="6858000" cy="9144000"/>
  <p:embeddedFontLst>
    <p:embeddedFont>
      <p:font typeface="Halant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  <p:embeddedFont>
      <p:font typeface="Plus Jakarta Sans SemiBold"/>
      <p:regular r:id="rId25"/>
      <p:bold r:id="rId26"/>
      <p:italic r:id="rId27"/>
      <p:boldItalic r:id="rId28"/>
    </p:embeddedFont>
    <p:embeddedFont>
      <p:font typeface="Plus Jakarta Sans Medium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pos="278">
          <p15:clr>
            <a:srgbClr val="747775"/>
          </p15:clr>
        </p15:guide>
        <p15:guide id="4" pos="4330">
          <p15:clr>
            <a:srgbClr val="747775"/>
          </p15:clr>
        </p15:guide>
        <p15:guide id="5" orient="horz" pos="5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BDE736-C75A-450C-A0F9-6A8B851064F8}">
  <a:tblStyle styleId="{3FBDE736-C75A-450C-A0F9-6A8B851064F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51809DC-CD45-458B-BEAD-14D56E851DD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24" orient="horz"/>
        <p:guide pos="2304"/>
        <p:guide pos="278"/>
        <p:guide pos="4330"/>
        <p:guide pos="588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22" Type="http://schemas.openxmlformats.org/officeDocument/2006/relationships/font" Target="fonts/PlusJakartaSans-bold.fntdata"/><Relationship Id="rId21" Type="http://schemas.openxmlformats.org/officeDocument/2006/relationships/font" Target="fonts/PlusJakartaSans-regular.fntdata"/><Relationship Id="rId24" Type="http://schemas.openxmlformats.org/officeDocument/2006/relationships/font" Target="fonts/PlusJakartaSans-boldItalic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lusJakartaSansSemiBold-bold.fntdata"/><Relationship Id="rId25" Type="http://schemas.openxmlformats.org/officeDocument/2006/relationships/font" Target="fonts/PlusJakartaSansSemiBold-regular.fntdata"/><Relationship Id="rId28" Type="http://schemas.openxmlformats.org/officeDocument/2006/relationships/font" Target="fonts/PlusJakartaSansSemiBold-boldItalic.fntdata"/><Relationship Id="rId27" Type="http://schemas.openxmlformats.org/officeDocument/2006/relationships/font" Target="fonts/PlusJakartaSansSemiBold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lusJakartaSans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lusJakartaSansMedium-italic.fntdata"/><Relationship Id="rId30" Type="http://schemas.openxmlformats.org/officeDocument/2006/relationships/font" Target="fonts/PlusJakartaSansMedium-bold.fntdata"/><Relationship Id="rId11" Type="http://schemas.openxmlformats.org/officeDocument/2006/relationships/font" Target="fonts/Halant-regular.fntdata"/><Relationship Id="rId10" Type="http://schemas.openxmlformats.org/officeDocument/2006/relationships/slide" Target="slides/slide4.xml"/><Relationship Id="rId32" Type="http://schemas.openxmlformats.org/officeDocument/2006/relationships/font" Target="fonts/PlusJakartaSansMedium-boldItalic.fntdata"/><Relationship Id="rId13" Type="http://schemas.openxmlformats.org/officeDocument/2006/relationships/font" Target="fonts/InterSemiBold-regular.fntdata"/><Relationship Id="rId12" Type="http://schemas.openxmlformats.org/officeDocument/2006/relationships/font" Target="fonts/Halant-bold.fntdata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19" Type="http://schemas.openxmlformats.org/officeDocument/2006/relationships/font" Target="fonts/Inter-italic.fntdata"/><Relationship Id="rId18" Type="http://schemas.openxmlformats.org/officeDocument/2006/relationships/font" Target="fonts/Inter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332e31f58_0_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3332e31f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40b0ef3486_0_4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40b0ef348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0b0ef3486_0_11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0b0ef348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35d1d56cf4_0_0:notes"/>
          <p:cNvSpPr/>
          <p:nvPr>
            <p:ph idx="2" type="sldImg"/>
          </p:nvPr>
        </p:nvSpPr>
        <p:spPr>
          <a:xfrm>
            <a:off x="2123036" y="685800"/>
            <a:ext cx="2612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35d1d56c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49367" y="1389873"/>
            <a:ext cx="6816600" cy="383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49360" y="5290367"/>
            <a:ext cx="6816600" cy="14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49360" y="2064767"/>
            <a:ext cx="6816600" cy="366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49360" y="5884153"/>
            <a:ext cx="6816600" cy="24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49360" y="4014920"/>
            <a:ext cx="6816600" cy="15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4936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865920" y="2151287"/>
            <a:ext cx="3199800" cy="63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49360" y="1037120"/>
            <a:ext cx="2246400" cy="141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49360" y="2593920"/>
            <a:ext cx="2246400" cy="59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392200" y="840280"/>
            <a:ext cx="5094300" cy="763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657600" y="-233"/>
            <a:ext cx="3657600" cy="960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2400" y="2301927"/>
            <a:ext cx="3236100" cy="27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2400" y="5232407"/>
            <a:ext cx="3236100" cy="230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3951600" y="1351607"/>
            <a:ext cx="3069600" cy="689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49360" y="7897073"/>
            <a:ext cx="4799100" cy="112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9360" y="830713"/>
            <a:ext cx="6816600" cy="1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9360" y="2151287"/>
            <a:ext cx="6816600" cy="6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777966" y="8704671"/>
            <a:ext cx="4389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441450" y="1270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{3FBDE736-C75A-450C-A0F9-6A8B851064F8}</a:tableStyleId>
              </a:tblPr>
              <a:tblGrid>
                <a:gridCol w="6539175"/>
              </a:tblGrid>
              <a:tr h="286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Directions:</a:t>
                      </a:r>
                      <a:r>
                        <a:rPr lang="en" sz="1200">
                          <a:latin typeface="Halant"/>
                          <a:ea typeface="Halant"/>
                          <a:cs typeface="Halant"/>
                          <a:sym typeface="Halant"/>
                        </a:rPr>
                        <a:t> Follow along with the slides to answer the following questions.</a:t>
                      </a:r>
                      <a:endParaRPr sz="12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Andrew Jackson and the Expansion of Democracy</a:t>
                      </a:r>
                      <a:endParaRPr b="1" u="sng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2) What was Andrew Jackson’s background before running for President of the United States?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Humble Beginnings: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Lawyer &amp; Politician: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Military Hero: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00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Image as the “Common Man”: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3) Looking at the 1824 Election Map, fill in the table.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4) Who was involved in the “Corrupt Bargain” of 1824? What happened?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5) What are some key takeaways from the Election of 1828?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6) What were some of the key elements of Jacksonian Democracy?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(Slide 7) To what extent did Jackson expand American democracy?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441450" y="9034975"/>
            <a:ext cx="6432300" cy="418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09725" lIns="109725" spcFirstLastPara="1" rIns="109725" wrap="square" tIns="109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Contextualization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0" y="0"/>
            <a:ext cx="7315200" cy="987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Pre-Reading Notes Guide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Andrew Jackson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550" y="220497"/>
            <a:ext cx="1008511" cy="418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38625" y="9282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338600" y="4267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{651809DC-CD45-458B-BEAD-14D56E851DDC}</a:tableStyleId>
              </a:tblPr>
              <a:tblGrid>
                <a:gridCol w="1660500"/>
                <a:gridCol w="1660500"/>
                <a:gridCol w="1660500"/>
                <a:gridCol w="1660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# of Candidates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# of Voters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Who won the Popular Vote? (%)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Who won the Electoral Vote? (%)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441450" y="8882575"/>
            <a:ext cx="6432300" cy="418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109725" lIns="109725" spcFirstLastPara="1" rIns="109725" wrap="square" tIns="109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 SemiBold"/>
                <a:ea typeface="Inter SemiBold"/>
                <a:cs typeface="Inter SemiBold"/>
                <a:sym typeface="Inter SemiBold"/>
              </a:rPr>
              <a:t>Historical Thinking Skill: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Contextualization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0" y="0"/>
            <a:ext cx="7315200" cy="15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Document Analysis: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Early Biography of Andrew Jackson </a:t>
            </a:r>
            <a:endParaRPr sz="24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550" y="220497"/>
            <a:ext cx="1008511" cy="418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7" name="Google Shape;67;p14"/>
          <p:cNvGraphicFramePr/>
          <p:nvPr/>
        </p:nvGraphicFramePr>
        <p:xfrm>
          <a:off x="926663" y="2070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{651809DC-CD45-458B-BEAD-14D56E851DDC}</a:tableStyleId>
              </a:tblPr>
              <a:tblGrid>
                <a:gridCol w="5494800"/>
              </a:tblGrid>
              <a:tr h="880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Source: James Parton, </a:t>
                      </a:r>
                      <a:r>
                        <a:rPr i="1" lang="en">
                          <a:solidFill>
                            <a:srgbClr val="00000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Life of Andrew Jackson</a:t>
                      </a:r>
                      <a:r>
                        <a:rPr lang="en">
                          <a:solidFill>
                            <a:srgbClr val="000000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, 1866.</a:t>
                      </a:r>
                      <a:endParaRPr>
                        <a:solidFill>
                          <a:srgbClr val="000000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Note: Parton, who wrote a three-volume biography of Jackson twenty years after his death, documents his troublesome view of the President in the preface to his book.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6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For many months I was immersed in this unique, bewildering collection [of documents relating to Andrew Jackson], reading endless newspapers, pamphlets, books, without arriving at any conclusion whatever. If any one, at the end of a year even, had asked what I had yet discovered respecting General Jackson, I might have answered thus: "Andrew Jackson, I am given to understand, was a patriot and a traitor. He was one of the greatest of generals, and wholly ignorant of the art of war. A writer brilliant, elegant, eloquent, without being able to compose a correct sentence, or spell words of four syllables. The first of statesmen, he never devised, he never framed a measure. He was the most candid of men, and was capable of the profoundest dissimulation. A most law-defying, law-obeying citizen. A stickler for discipline, he never hesitated to disobey his superior. A democratic autocrat. An urbane savage. An atrocious saint." So difficult is it to attain information respecting a man whom two thirds of his fellow-citizens deified, and the other third vilified...</a:t>
                      </a:r>
                      <a:endParaRPr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/>
        </p:nvSpPr>
        <p:spPr>
          <a:xfrm>
            <a:off x="0" y="0"/>
            <a:ext cx="7315200" cy="469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THINKS Document Analysis - Secondary Source</a:t>
            </a:r>
            <a:endParaRPr/>
          </a:p>
        </p:txBody>
      </p:sp>
      <p:graphicFrame>
        <p:nvGraphicFramePr>
          <p:cNvPr id="73" name="Google Shape;73;p15"/>
          <p:cNvGraphicFramePr/>
          <p:nvPr/>
        </p:nvGraphicFramePr>
        <p:xfrm>
          <a:off x="444675" y="872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{651809DC-CD45-458B-BEAD-14D56E851DDC}</a:tableStyleId>
              </a:tblPr>
              <a:tblGrid>
                <a:gridCol w="1923500"/>
                <a:gridCol w="2362550"/>
                <a:gridCol w="2143025"/>
              </a:tblGrid>
              <a:tr h="2920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Plus Jakarta Sans SemiBold"/>
                          <a:ea typeface="Plus Jakarta Sans SemiBold"/>
                          <a:cs typeface="Plus Jakarta Sans SemiBold"/>
                          <a:sym typeface="Plus Jakarta Sans SemiBold"/>
                        </a:rPr>
                        <a:t>T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(Target Audience)</a:t>
                      </a:r>
                      <a:endParaRPr sz="1200">
                        <a:solidFill>
                          <a:schemeClr val="dk1"/>
                        </a:solidFill>
                        <a:latin typeface="Plus Jakarta Sans"/>
                        <a:ea typeface="Plus Jakarta Sans"/>
                        <a:cs typeface="Plus Jakarta Sans"/>
                        <a:sym typeface="Plus Jakart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Who was the target audience of this document?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Whose voice or perspective is not shared in this document?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lus Jakarta Sans SemiBold"/>
                          <a:ea typeface="Plus Jakarta Sans SemiBold"/>
                          <a:cs typeface="Plus Jakarta Sans SemiBold"/>
                          <a:sym typeface="Plus Jakarta Sans SemiBold"/>
                        </a:rPr>
                        <a:t>H</a:t>
                      </a:r>
                      <a:r>
                        <a:rPr lang="en"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(Historical Context)</a:t>
                      </a:r>
                      <a:endParaRPr>
                        <a:latin typeface="Plus Jakarta Sans"/>
                        <a:ea typeface="Plus Jakarta Sans"/>
                        <a:cs typeface="Plus Jakarta Sans"/>
                        <a:sym typeface="Plus Jakart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When was this document created and/or circulated?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Who wrote it?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2. What historical context does the author address in the document?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146300" marL="14630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Plus Jakarta Sans SemiBold"/>
                          <a:ea typeface="Plus Jakarta Sans SemiBold"/>
                          <a:cs typeface="Plus Jakarta Sans SemiBold"/>
                          <a:sym typeface="Plus Jakarta Sans SemiBold"/>
                        </a:rPr>
                        <a:t>I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(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Intended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Purpose) </a:t>
                      </a:r>
                      <a:endParaRPr>
                        <a:solidFill>
                          <a:schemeClr val="dk1"/>
                        </a:solidFill>
                        <a:latin typeface="Plus Jakarta Sans"/>
                        <a:ea typeface="Plus Jakarta Sans"/>
                        <a:cs typeface="Plus Jakarta Sans"/>
                        <a:sym typeface="Plus Jakart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Why d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 you t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hink this document was written? In other words, what is its purpose?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What specific elements of the text best convey the purpose of the document? Cite evidence.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14630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0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lus Jakarta Sans SemiBold"/>
                          <a:ea typeface="Plus Jakarta Sans SemiBold"/>
                          <a:cs typeface="Plus Jakarta Sans SemiBold"/>
                          <a:sym typeface="Plus Jakarta Sans SemiBold"/>
                        </a:rPr>
                        <a:t>N</a:t>
                      </a:r>
                      <a:r>
                        <a:rPr lang="en"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(New Vocabulary)</a:t>
                      </a:r>
                      <a:endParaRPr>
                        <a:latin typeface="Plus Jakarta Sans"/>
                        <a:ea typeface="Plus Jakarta Sans"/>
                        <a:cs typeface="Plus Jakarta Sans"/>
                        <a:sym typeface="Plus Jakart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1. What words are new to you or need to be defined?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146300" marL="14630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Plus Jakarta Sans SemiBold"/>
                          <a:ea typeface="Plus Jakarta Sans SemiBold"/>
                          <a:cs typeface="Plus Jakarta Sans SemiBold"/>
                          <a:sym typeface="Plus Jakarta Sans SemiBold"/>
                        </a:rPr>
                        <a:t>K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(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Key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Plus Jakarta Sans"/>
                          <a:ea typeface="Plus Jakarta Sans"/>
                          <a:cs typeface="Plus Jakarta Sans"/>
                          <a:sym typeface="Plus Jakarta Sans"/>
                        </a:rPr>
                        <a:t> Perspective)</a:t>
                      </a:r>
                      <a:endParaRPr>
                        <a:solidFill>
                          <a:schemeClr val="dk1"/>
                        </a:solidFill>
                        <a:latin typeface="Plus Jakarta Sans"/>
                        <a:ea typeface="Plus Jakarta Sans"/>
                        <a:cs typeface="Plus Jakarta Sans"/>
                        <a:sym typeface="Plus Jakarta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Based on your reading of this document, what are some things that can be inferred about the author's perspective or point of view?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What do you know about people with the author’s attributes? How could their circumstances impact their perspective?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lus Jakarta Sans SemiBold"/>
                        <a:ea typeface="Plus Jakarta Sans SemiBold"/>
                        <a:cs typeface="Plus Jakarta Sans SemiBold"/>
                        <a:sym typeface="Plus Jakarta Sans SemiBold"/>
                      </a:endParaRPr>
                    </a:p>
                  </a:txBody>
                  <a:tcPr marT="137150" marB="137150" marR="146300" marL="14630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2224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 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(Significance)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List two things or ideas that make this research and/or historical claim historically significant. 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Provide one quote from the document that demonstrates why it might be considered historically significant. Explain your reasoning.</a:t>
                      </a:r>
                      <a:endParaRPr sz="1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146300" marL="146300">
                    <a:lnL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graphicFrame>
        <p:nvGraphicFramePr>
          <p:cNvPr id="74" name="Google Shape;74;p15"/>
          <p:cNvGraphicFramePr/>
          <p:nvPr/>
        </p:nvGraphicFramePr>
        <p:xfrm>
          <a:off x="528650" y="4713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{651809DC-CD45-458B-BEAD-14D56E851DDC}</a:tableStyleId>
              </a:tblPr>
              <a:tblGrid>
                <a:gridCol w="1731500"/>
              </a:tblGrid>
              <a:tr h="58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5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11575" cy="4115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100" y="8923350"/>
            <a:ext cx="405811" cy="40581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688000" y="1725198"/>
            <a:ext cx="5939400" cy="1397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50" lIns="109750" spcFirstLastPara="1" rIns="109750" wrap="square" tIns="1097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the Jacksonian Era expand democracy to more Americans in the early 19th century?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520825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791800" y="9041525"/>
            <a:ext cx="17316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4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481812" y="3191308"/>
            <a:ext cx="6458400" cy="1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Using </a:t>
            </a:r>
            <a:r>
              <a:rPr lang="en" sz="1100">
                <a:latin typeface="Halant"/>
                <a:ea typeface="Halant"/>
                <a:cs typeface="Halant"/>
                <a:sym typeface="Halant"/>
              </a:rPr>
              <a:t>information from the lesson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, </a:t>
            </a:r>
            <a:r>
              <a:rPr lang="en" sz="1100">
                <a:latin typeface="Halant"/>
                <a:ea typeface="Halant"/>
                <a:cs typeface="Halant"/>
                <a:sym typeface="Halant"/>
              </a:rPr>
              <a:t>add 3 items to the person outline below that represent aspects of Andrew Jackson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. For example, if </a:t>
            </a:r>
            <a:r>
              <a:rPr lang="en" sz="1100">
                <a:latin typeface="Halant"/>
                <a:ea typeface="Halant"/>
                <a:cs typeface="Halant"/>
                <a:sym typeface="Halant"/>
              </a:rPr>
              <a:t>Jackson was known for reading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, you might draw a book. Around your drawing, label different parts of the person. For each label, explain why you included that detail. </a:t>
            </a:r>
            <a:endParaRPr sz="11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Example: "</a:t>
            </a:r>
            <a:r>
              <a:rPr lang="en" sz="1100">
                <a:latin typeface="Halant"/>
                <a:ea typeface="Halant"/>
                <a:cs typeface="Halant"/>
                <a:sym typeface="Halant"/>
              </a:rPr>
              <a:t>Book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-</a:t>
            </a:r>
            <a:r>
              <a:rPr lang="en" sz="1100">
                <a:latin typeface="Halant"/>
                <a:ea typeface="Halant"/>
                <a:cs typeface="Halant"/>
                <a:sym typeface="Halant"/>
              </a:rPr>
              <a:t> Jackson was known for being an avid reader so I included a book in his hand.</a:t>
            </a:r>
            <a:r>
              <a:rPr lang="en" sz="11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"</a:t>
            </a:r>
            <a:endParaRPr sz="11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7952" y="4203675"/>
            <a:ext cx="3239294" cy="460875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330000" y="12308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0" y="0"/>
            <a:ext cx="7772400" cy="1149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Unit 6: Early Republic (1789-1844)</a:t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9</a:t>
            </a:r>
            <a:endParaRPr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272" y="230997"/>
            <a:ext cx="630865" cy="261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